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66" r:id="rId6"/>
    <p:sldId id="259" r:id="rId7"/>
    <p:sldId id="260" r:id="rId8"/>
    <p:sldId id="261" r:id="rId9"/>
    <p:sldId id="262" r:id="rId10"/>
    <p:sldId id="267" r:id="rId11"/>
    <p:sldId id="268" r:id="rId12"/>
    <p:sldId id="263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EF6B7B8-61C9-44E1-A1BE-D697A526A1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D4C95869-EE10-4F91-A9CF-4CD9CFFE36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CADDF0E3-0173-454B-BEA2-1FEAB1308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C28A-97FA-4367-9B05-C7659FD0E9E2}" type="datetimeFigureOut">
              <a:rPr lang="fr-FR" smtClean="0"/>
              <a:t>20/04/2020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53F32AF1-C9E2-4B82-A28D-CE5B60C07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7951BB2C-60D6-45EF-A229-D27C4F1E4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8F84-199A-42CB-806F-48DBEC07A26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749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7C0C9FB-D72D-41AA-9DD5-1A25552FD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B4B94465-BFC1-4AA2-BC54-4058EAEF2D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56460EDF-D074-42A2-8220-01822C123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C28A-97FA-4367-9B05-C7659FD0E9E2}" type="datetimeFigureOut">
              <a:rPr lang="fr-FR" smtClean="0"/>
              <a:t>20/04/2020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1E332E1A-0C26-41D5-AAB8-38FDABAA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06DA3B63-6E04-4F5C-9EA1-81730085F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8F84-199A-42CB-806F-48DBEC07A26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5019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xmlns="" id="{A3DB61B2-0EB9-41D8-B1F3-99C7518011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FD7C4656-6665-4356-AE28-EFDEB7D499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7B5402A3-FBA4-4342-A6FD-64D383866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C28A-97FA-4367-9B05-C7659FD0E9E2}" type="datetimeFigureOut">
              <a:rPr lang="fr-FR" smtClean="0"/>
              <a:t>20/04/2020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38BAF7D4-BCE1-4536-820A-ED2236200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5B0184A4-D9F8-422B-8B9A-8F7CDA3AD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8F84-199A-42CB-806F-48DBEC07A26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050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4EDADA5-1BE7-4728-A28B-58C4DBF0D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8067E529-3AB1-4423-AB5D-1481C5AA22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6D69A2AD-4283-4EB0-8759-8CF5819BF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C28A-97FA-4367-9B05-C7659FD0E9E2}" type="datetimeFigureOut">
              <a:rPr lang="fr-FR" smtClean="0"/>
              <a:t>20/04/2020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DD814AEE-ACB9-42E9-B5A7-E959502EC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7BBF2055-50B0-4A3B-97AA-2614CF5B0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8F84-199A-42CB-806F-48DBEC07A26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9012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9C303EC-043A-45C8-BF70-3D5574E3E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8096D962-0810-43FB-94F4-5EAAA7B267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98A08FC7-B180-4922-B3D6-C53C31565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C28A-97FA-4367-9B05-C7659FD0E9E2}" type="datetimeFigureOut">
              <a:rPr lang="fr-FR" smtClean="0"/>
              <a:t>20/04/2020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0595F5D4-24E7-4B3F-BEA0-8C3918702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E9BEB233-9ADF-4D31-94AA-65DB58AE0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8F84-199A-42CB-806F-48DBEC07A26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7057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EA81BB13-6338-45D9-B2D5-098735BC6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2ADA2037-BA8B-4F1B-B83C-3FA6733B26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DD511C3A-65F0-467E-87A5-7748694850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15C54393-465D-48A1-9041-DE7B07BA4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C28A-97FA-4367-9B05-C7659FD0E9E2}" type="datetimeFigureOut">
              <a:rPr lang="fr-FR" smtClean="0"/>
              <a:t>20/04/2020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C3802724-378F-45A6-BE0D-4B3D4309C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2B81131D-E2EB-4FEE-9310-D03DD7A8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8F84-199A-42CB-806F-48DBEC07A26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0734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29276F41-5361-443F-B21C-6819DFD7C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D276BB09-1530-426E-B5B4-7A3995667D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BDBB8B5D-9670-4B96-9F64-EDCD8CD848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BECC1D23-E9B0-41BA-A70E-A4393C5C0C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21CE22B7-BC61-444D-83C4-4FAC6A3AA9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BAAC852E-0A6F-4D58-AACA-BE003C2B6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C28A-97FA-4367-9B05-C7659FD0E9E2}" type="datetimeFigureOut">
              <a:rPr lang="fr-FR" smtClean="0"/>
              <a:t>20/04/2020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xmlns="" id="{60CEFC3F-3A05-48E4-9D3A-523074D5D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xmlns="" id="{36DBA3D5-C1E9-4998-9567-0658668FB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8F84-199A-42CB-806F-48DBEC07A26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2340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4D0DA3D-DEA3-44C7-8418-1FD6C9520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BE9617EB-03C7-426E-A345-72F79FA7F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C28A-97FA-4367-9B05-C7659FD0E9E2}" type="datetimeFigureOut">
              <a:rPr lang="fr-FR" smtClean="0"/>
              <a:t>20/04/2020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73AE1ED6-D670-4339-BABE-359A314B9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32AC7B87-E0EE-4481-968D-DAB64BC8A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8F84-199A-42CB-806F-48DBEC07A26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5419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65D3D95F-8444-400E-921A-D096CF139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C28A-97FA-4367-9B05-C7659FD0E9E2}" type="datetimeFigureOut">
              <a:rPr lang="fr-FR" smtClean="0"/>
              <a:t>20/04/2020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6356FEF4-43C9-4865-ABC0-CE4ACAA21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EE5870FD-EEA7-4C8F-8DA0-CF9177D92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8F84-199A-42CB-806F-48DBEC07A26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8841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E32A00A-F110-46C8-8292-089795A7F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5B4E8398-2A54-461D-A34A-88867269E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AB9CBA6C-8DE1-4E25-983B-09E1BAF6EE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E3DD842A-6058-4FE9-9A5B-3D61147FE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C28A-97FA-4367-9B05-C7659FD0E9E2}" type="datetimeFigureOut">
              <a:rPr lang="fr-FR" smtClean="0"/>
              <a:t>20/04/2020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E6CE8BF3-43B1-4471-B986-D9E504F39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7041BDEC-190B-4B92-910D-81D774746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8F84-199A-42CB-806F-48DBEC07A26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364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26C0079-173F-4C03-B6FA-5C2C5714D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xmlns="" id="{0B8FCEAC-AA11-4775-9934-F4BD16D540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52E509BE-B772-402C-BB09-57569D772B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02B88D37-D749-47F9-B78C-22F9F64AF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7C28A-97FA-4367-9B05-C7659FD0E9E2}" type="datetimeFigureOut">
              <a:rPr lang="fr-FR" smtClean="0"/>
              <a:t>20/04/2020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EE2E3184-9BFE-4577-819B-4C133C01B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011F0128-A33C-485B-89FD-E8E0C8D81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8F84-199A-42CB-806F-48DBEC07A26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495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C40BA736-3E85-4BA9-9FF3-E09B876AD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21EDD5D7-28ED-4061-8272-EF56D6A07D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8639F4CF-0DC2-4BB7-BC74-B2D4A8301E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7C28A-97FA-4367-9B05-C7659FD0E9E2}" type="datetimeFigureOut">
              <a:rPr lang="fr-FR" smtClean="0"/>
              <a:t>20/04/2020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455DC8CE-083B-4FF9-8D23-60BC8BE89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2C7926C6-3828-4015-A465-0FE19601FE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88F84-199A-42CB-806F-48DBEC07A26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1908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E9FB3E6-068B-4420-8500-C493617697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New </a:t>
            </a:r>
            <a:r>
              <a:rPr lang="fi-FI" dirty="0"/>
              <a:t>law on mental health </a:t>
            </a:r>
            <a:r>
              <a:rPr lang="fi-FI" dirty="0" smtClean="0"/>
              <a:t>for Georgia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B4479BCD-9843-4ED3-A884-7E04451C87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456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 </a:t>
            </a:r>
            <a:r>
              <a:rPr lang="fr-FR" dirty="0" err="1" smtClean="0"/>
              <a:t>draft</a:t>
            </a:r>
            <a:r>
              <a:rPr lang="fr-FR" dirty="0" smtClean="0"/>
              <a:t> new </a:t>
            </a:r>
            <a:r>
              <a:rPr lang="fr-FR" dirty="0" err="1" smtClean="0"/>
              <a:t>law</a:t>
            </a:r>
            <a:r>
              <a:rPr lang="fr-FR" dirty="0" smtClean="0"/>
              <a:t> </a:t>
            </a:r>
            <a:r>
              <a:rPr lang="fr-FR" dirty="0" err="1" smtClean="0"/>
              <a:t>prepared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local expertise, 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discussed</a:t>
            </a:r>
            <a:r>
              <a:rPr lang="fr-FR" dirty="0" smtClean="0"/>
              <a:t> in the </a:t>
            </a:r>
            <a:r>
              <a:rPr lang="fr-FR" dirty="0" err="1" smtClean="0"/>
              <a:t>ministry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8244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144106"/>
            <a:ext cx="10515600" cy="1325563"/>
          </a:xfrm>
        </p:spPr>
        <p:txBody>
          <a:bodyPr/>
          <a:lstStyle/>
          <a:p>
            <a:r>
              <a:rPr lang="fr-FR" dirty="0" smtClean="0"/>
              <a:t>Process</a:t>
            </a:r>
            <a:endParaRPr lang="fr-FR" dirty="0"/>
          </a:p>
        </p:txBody>
      </p:sp>
      <p:sp>
        <p:nvSpPr>
          <p:cNvPr id="10" name="TextBox 9"/>
          <p:cNvSpPr txBox="1"/>
          <p:nvPr/>
        </p:nvSpPr>
        <p:spPr>
          <a:xfrm>
            <a:off x="1026540" y="1349881"/>
            <a:ext cx="8747188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First </a:t>
            </a:r>
            <a:r>
              <a:rPr lang="fr-FR" dirty="0" err="1" smtClean="0"/>
              <a:t>draft</a:t>
            </a:r>
            <a:r>
              <a:rPr lang="fr-FR" dirty="0" smtClean="0"/>
              <a:t> </a:t>
            </a:r>
            <a:r>
              <a:rPr lang="fr-FR" dirty="0" err="1" smtClean="0"/>
              <a:t>based</a:t>
            </a:r>
            <a:r>
              <a:rPr lang="fr-FR" dirty="0" smtClean="0"/>
              <a:t> on WHO </a:t>
            </a:r>
            <a:r>
              <a:rPr lang="fr-FR" dirty="0" err="1" smtClean="0"/>
              <a:t>requirements</a:t>
            </a:r>
            <a:r>
              <a:rPr lang="fr-FR" dirty="0" smtClean="0"/>
              <a:t> and the </a:t>
            </a:r>
            <a:r>
              <a:rPr lang="fr-FR" dirty="0" err="1" smtClean="0"/>
              <a:t>present</a:t>
            </a:r>
            <a:r>
              <a:rPr lang="fr-FR" dirty="0" smtClean="0"/>
              <a:t> </a:t>
            </a:r>
            <a:r>
              <a:rPr lang="fr-FR" dirty="0" err="1" smtClean="0"/>
              <a:t>law</a:t>
            </a:r>
            <a:endParaRPr lang="fr-FR" dirty="0" smtClean="0"/>
          </a:p>
          <a:p>
            <a:r>
              <a:rPr lang="fr-FR" dirty="0" smtClean="0"/>
              <a:t>15th of </a:t>
            </a:r>
            <a:r>
              <a:rPr lang="fr-FR" dirty="0" err="1" smtClean="0"/>
              <a:t>February</a:t>
            </a:r>
            <a:r>
              <a:rPr lang="fr-FR" dirty="0" smtClean="0"/>
              <a:t> (Alain Lefebvre, </a:t>
            </a:r>
            <a:r>
              <a:rPr lang="fr-FR" dirty="0" err="1" smtClean="0"/>
              <a:t>lawyer</a:t>
            </a:r>
            <a:r>
              <a:rPr lang="fr-FR" dirty="0" smtClean="0"/>
              <a:t> Diana Kvaratskhelia)</a:t>
            </a:r>
            <a:endParaRPr lang="fr-FR" dirty="0"/>
          </a:p>
        </p:txBody>
      </p:sp>
      <p:sp>
        <p:nvSpPr>
          <p:cNvPr id="13" name="TextBox 12"/>
          <p:cNvSpPr txBox="1"/>
          <p:nvPr/>
        </p:nvSpPr>
        <p:spPr>
          <a:xfrm>
            <a:off x="1026540" y="2228315"/>
            <a:ext cx="8747185" cy="203132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Consultation of: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Eka</a:t>
            </a:r>
            <a:r>
              <a:rPr lang="en-US" dirty="0" smtClean="0"/>
              <a:t> </a:t>
            </a:r>
            <a:r>
              <a:rPr lang="en-US" dirty="0" err="1" smtClean="0"/>
              <a:t>Chkonia</a:t>
            </a:r>
            <a:r>
              <a:rPr lang="en-US" dirty="0"/>
              <a:t>, </a:t>
            </a:r>
            <a:r>
              <a:rPr lang="en-US" dirty="0" err="1"/>
              <a:t>Eka</a:t>
            </a:r>
            <a:r>
              <a:rPr lang="en-US" dirty="0"/>
              <a:t> </a:t>
            </a:r>
            <a:r>
              <a:rPr lang="en-US" dirty="0" err="1"/>
              <a:t>Chkonia</a:t>
            </a:r>
            <a:r>
              <a:rPr lang="en-US" dirty="0"/>
              <a:t>, Georgian Psychiatrists Society </a:t>
            </a:r>
            <a:r>
              <a:rPr lang="en-US" dirty="0" smtClean="0"/>
              <a:t>Chair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Olga </a:t>
            </a:r>
            <a:r>
              <a:rPr lang="en-US" dirty="0" err="1" smtClean="0"/>
              <a:t>Kalina</a:t>
            </a:r>
            <a:r>
              <a:rPr lang="en-US" dirty="0" smtClean="0"/>
              <a:t>, chair of the European </a:t>
            </a:r>
            <a:r>
              <a:rPr lang="en-US" dirty="0"/>
              <a:t>Network of Ex/Users and Survivors of </a:t>
            </a:r>
            <a:r>
              <a:rPr lang="en-US" dirty="0" smtClean="0"/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Viviane </a:t>
            </a:r>
            <a:r>
              <a:rPr lang="en-US" dirty="0" err="1" smtClean="0"/>
              <a:t>Kovess</a:t>
            </a:r>
            <a:r>
              <a:rPr lang="en-US" dirty="0" smtClean="0"/>
              <a:t>, Expertise France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Nino </a:t>
            </a:r>
            <a:r>
              <a:rPr lang="en-US" dirty="0" err="1"/>
              <a:t>Makhashvili</a:t>
            </a:r>
            <a:r>
              <a:rPr lang="en-US" dirty="0"/>
              <a:t>, </a:t>
            </a:r>
            <a:r>
              <a:rPr lang="en-US" dirty="0" smtClean="0"/>
              <a:t>Director </a:t>
            </a:r>
            <a:r>
              <a:rPr lang="en-US" dirty="0"/>
              <a:t>of the non-governmental foundation “Global Initiative on Psychiatry-Tbilisi</a:t>
            </a:r>
            <a:r>
              <a:rPr lang="en-US" dirty="0" smtClean="0"/>
              <a:t>” has been consulted but was not able to provide comments</a:t>
            </a:r>
          </a:p>
          <a:p>
            <a:endParaRPr lang="fr-FR" dirty="0"/>
          </a:p>
        </p:txBody>
      </p:sp>
      <p:sp>
        <p:nvSpPr>
          <p:cNvPr id="14" name="TextBox 13"/>
          <p:cNvSpPr txBox="1"/>
          <p:nvPr/>
        </p:nvSpPr>
        <p:spPr>
          <a:xfrm>
            <a:off x="1026540" y="4597216"/>
            <a:ext cx="8747185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Second </a:t>
            </a:r>
            <a:r>
              <a:rPr lang="fr-FR" dirty="0" err="1" smtClean="0"/>
              <a:t>draft</a:t>
            </a:r>
            <a:r>
              <a:rPr lang="fr-FR" dirty="0" smtClean="0"/>
              <a:t> </a:t>
            </a:r>
            <a:r>
              <a:rPr lang="fr-FR" dirty="0" err="1" smtClean="0"/>
              <a:t>taking</a:t>
            </a:r>
            <a:r>
              <a:rPr lang="fr-FR" dirty="0" smtClean="0"/>
              <a:t> </a:t>
            </a:r>
            <a:r>
              <a:rPr lang="fr-FR" dirty="0" err="1" smtClean="0"/>
              <a:t>into</a:t>
            </a:r>
            <a:r>
              <a:rPr lang="fr-FR" dirty="0" smtClean="0"/>
              <a:t> </a:t>
            </a:r>
            <a:r>
              <a:rPr lang="fr-FR" dirty="0" err="1" smtClean="0"/>
              <a:t>account</a:t>
            </a:r>
            <a:r>
              <a:rPr lang="fr-FR" dirty="0" smtClean="0"/>
              <a:t> the </a:t>
            </a:r>
            <a:r>
              <a:rPr lang="fr-FR" dirty="0" err="1" smtClean="0"/>
              <a:t>comments</a:t>
            </a:r>
            <a:r>
              <a:rPr lang="fr-FR" dirty="0" smtClean="0"/>
              <a:t> </a:t>
            </a:r>
          </a:p>
          <a:p>
            <a:r>
              <a:rPr lang="fr-FR" dirty="0" smtClean="0"/>
              <a:t>20th of April(Alain Lefebvre, </a:t>
            </a:r>
            <a:r>
              <a:rPr lang="fr-FR" dirty="0" err="1" smtClean="0"/>
              <a:t>lawyer</a:t>
            </a:r>
            <a:r>
              <a:rPr lang="fr-FR" dirty="0" smtClean="0"/>
              <a:t> Diana Kvaratskhelia)</a:t>
            </a:r>
            <a:endParaRPr lang="fr-FR" dirty="0"/>
          </a:p>
        </p:txBody>
      </p:sp>
      <p:sp>
        <p:nvSpPr>
          <p:cNvPr id="16" name="TextBox 15"/>
          <p:cNvSpPr txBox="1"/>
          <p:nvPr/>
        </p:nvSpPr>
        <p:spPr>
          <a:xfrm>
            <a:off x="1026541" y="5565323"/>
            <a:ext cx="8747185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To be reviewed with the Ministry </a:t>
            </a:r>
            <a:r>
              <a:rPr lang="en-US" dirty="0"/>
              <a:t>of IDPs from the occupied territories, labour, health and </a:t>
            </a:r>
            <a:r>
              <a:rPr lang="en-US" dirty="0" smtClean="0"/>
              <a:t>social </a:t>
            </a:r>
            <a:r>
              <a:rPr lang="en-US" dirty="0"/>
              <a:t>affairs of </a:t>
            </a:r>
            <a:r>
              <a:rPr lang="en-US" dirty="0" smtClean="0"/>
              <a:t>Georgia at a meeting (could be through Skype)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20430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85F58946-C2D6-4AB6-96F9-03B7F3C42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fi-FI" sz="4800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fi-FI" sz="4800" dirty="0" smtClean="0">
                <a:solidFill>
                  <a:schemeClr val="accent1"/>
                </a:solidFill>
              </a:rPr>
              <a:t>Thank you !</a:t>
            </a:r>
            <a:endParaRPr lang="fr-FR" sz="4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593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solidFill>
                  <a:schemeClr val="accent1"/>
                </a:solidFill>
              </a:rPr>
              <a:t>Why</a:t>
            </a:r>
            <a:r>
              <a:rPr lang="fr-FR" dirty="0" smtClean="0">
                <a:solidFill>
                  <a:schemeClr val="accent1"/>
                </a:solidFill>
              </a:rPr>
              <a:t> a new </a:t>
            </a:r>
            <a:r>
              <a:rPr lang="fr-FR" dirty="0" err="1" smtClean="0">
                <a:solidFill>
                  <a:schemeClr val="accent1"/>
                </a:solidFill>
              </a:rPr>
              <a:t>law</a:t>
            </a:r>
            <a:r>
              <a:rPr lang="fr-FR" dirty="0" smtClean="0">
                <a:solidFill>
                  <a:schemeClr val="accent1"/>
                </a:solidFill>
              </a:rPr>
              <a:t>?</a:t>
            </a:r>
            <a:endParaRPr lang="fr-F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287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72AB7F79-CF50-488A-B865-87EB7D421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The present law has some internal flaws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93830865-4656-48E7-BB7F-3FCB17F16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 smtClean="0"/>
              <a:t>Generally speaking, not always in line with international standards and WHO recommendations</a:t>
            </a:r>
          </a:p>
          <a:p>
            <a:r>
              <a:rPr lang="fi-FI" dirty="0" smtClean="0"/>
              <a:t>Definitions </a:t>
            </a:r>
            <a:r>
              <a:rPr lang="fi-FI" dirty="0"/>
              <a:t>and articles not in line with the Law of Georgia on health care (conflicts betweem laws)</a:t>
            </a:r>
          </a:p>
          <a:p>
            <a:r>
              <a:rPr lang="fi-FI" dirty="0"/>
              <a:t>Definitions and articles not in line with the Law of Georgia on Patient’s rights (Conflicts between laws)</a:t>
            </a:r>
          </a:p>
          <a:p>
            <a:r>
              <a:rPr lang="fi-FI" dirty="0"/>
              <a:t>Conflicts inside the law, as the law has been built based on successive amendments (article 7 and articler 18 seem to duplicate)</a:t>
            </a:r>
          </a:p>
          <a:p>
            <a:r>
              <a:rPr lang="fi-FI" dirty="0"/>
              <a:t>Rights of patients are separated in article 5 and article 15.2</a:t>
            </a:r>
          </a:p>
          <a:p>
            <a:r>
              <a:rPr lang="fi-FI" dirty="0"/>
              <a:t>The law mentions practices which are not practically authorized  such as shock therapy, convulsive therapy... (article 11.3)</a:t>
            </a:r>
          </a:p>
          <a:p>
            <a:endParaRPr lang="fi-FI" dirty="0"/>
          </a:p>
          <a:p>
            <a:endParaRPr lang="fr-FR" dirty="0"/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xmlns="" id="{81B9CFA8-B08A-47D3-B5C5-D0BF556B8DAC}"/>
              </a:ext>
            </a:extLst>
          </p:cNvPr>
          <p:cNvSpPr/>
          <p:nvPr/>
        </p:nvSpPr>
        <p:spPr>
          <a:xfrm>
            <a:off x="3608333" y="1523425"/>
            <a:ext cx="4338320" cy="84328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4000" dirty="0">
                <a:solidFill>
                  <a:schemeClr val="accent1"/>
                </a:solidFill>
              </a:rPr>
              <a:t>Some examples</a:t>
            </a:r>
            <a:endParaRPr lang="fr-FR" sz="4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617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81A3F0EE-4D0B-4929-99E7-D4C33C5B2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The present law has forgotten some important topics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FED63E74-ECE8-4C30-BAB5-9FF894603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Worldwide, children mental health is a priority, but it is absent from the law </a:t>
            </a:r>
          </a:p>
          <a:p>
            <a:r>
              <a:rPr lang="fi-FI" dirty="0"/>
              <a:t>Worlwide, the priority is </a:t>
            </a:r>
            <a:r>
              <a:rPr lang="fi-FI" dirty="0" smtClean="0"/>
              <a:t>on desinstitutionalization</a:t>
            </a:r>
            <a:r>
              <a:rPr lang="fi-FI" dirty="0"/>
              <a:t>, but the law is </a:t>
            </a:r>
            <a:r>
              <a:rPr lang="fi-FI" dirty="0" smtClean="0"/>
              <a:t>hospital-centered </a:t>
            </a:r>
            <a:endParaRPr lang="fi-FI" dirty="0"/>
          </a:p>
          <a:p>
            <a:r>
              <a:rPr lang="fi-FI" dirty="0"/>
              <a:t>There is no mention of </a:t>
            </a:r>
            <a:r>
              <a:rPr lang="fi-FI" dirty="0" smtClean="0"/>
              <a:t>community </a:t>
            </a:r>
            <a:r>
              <a:rPr lang="fi-FI" dirty="0"/>
              <a:t>services, even if they have been developed recently in Georgia</a:t>
            </a:r>
          </a:p>
          <a:p>
            <a:r>
              <a:rPr lang="fi-FI" dirty="0"/>
              <a:t>The role of </a:t>
            </a:r>
            <a:r>
              <a:rPr lang="fi-FI" dirty="0" smtClean="0"/>
              <a:t>families </a:t>
            </a:r>
            <a:r>
              <a:rPr lang="fi-FI" dirty="0"/>
              <a:t>has been more important these last years in Georgia, but the law ignore them</a:t>
            </a:r>
          </a:p>
          <a:p>
            <a:endParaRPr lang="fr-FR" dirty="0"/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xmlns="" id="{2CA5A84F-4197-42F8-B441-DD57A59C7AA8}"/>
              </a:ext>
            </a:extLst>
          </p:cNvPr>
          <p:cNvSpPr/>
          <p:nvPr/>
        </p:nvSpPr>
        <p:spPr>
          <a:xfrm>
            <a:off x="3045459" y="5468619"/>
            <a:ext cx="6029529" cy="102425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4000" dirty="0">
                <a:solidFill>
                  <a:schemeClr val="accent1"/>
                </a:solidFill>
              </a:rPr>
              <a:t>It is time to review the law</a:t>
            </a:r>
            <a:endParaRPr lang="fr-FR" sz="4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386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 new </a:t>
            </a:r>
            <a:r>
              <a:rPr lang="fr-FR" dirty="0" err="1" smtClean="0"/>
              <a:t>law</a:t>
            </a:r>
            <a:r>
              <a:rPr lang="fr-FR" dirty="0" smtClean="0"/>
              <a:t> </a:t>
            </a:r>
            <a:r>
              <a:rPr lang="fr-FR" dirty="0" err="1" smtClean="0"/>
              <a:t>based</a:t>
            </a:r>
            <a:r>
              <a:rPr lang="fr-FR" dirty="0" smtClean="0"/>
              <a:t> on WHO </a:t>
            </a:r>
            <a:r>
              <a:rPr lang="fr-FR" dirty="0" err="1" smtClean="0"/>
              <a:t>principles</a:t>
            </a:r>
            <a:r>
              <a:rPr lang="fr-FR" dirty="0" smtClean="0"/>
              <a:t> for mental </a:t>
            </a:r>
            <a:r>
              <a:rPr lang="fr-FR" dirty="0" err="1" smtClean="0"/>
              <a:t>health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9828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545BF159-2322-48F0-A2A6-8CE555CC7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The present law should incorporate WHO 10 basic principles for mental health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B9E51A1B-31D2-4CC7-8DC8-F880C5818E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r>
              <a:rPr lang="fi-FI" dirty="0"/>
              <a:t>Nothing about promotion of mental health and prevention of mental disorders</a:t>
            </a:r>
          </a:p>
          <a:p>
            <a:r>
              <a:rPr lang="fi-FI" dirty="0"/>
              <a:t>Easy access to Basic Mental Health Care (including primary health care, outpatient and residential facilities, quality assurance guidelines, and standards, etc...)</a:t>
            </a:r>
          </a:p>
          <a:p>
            <a:r>
              <a:rPr lang="fi-FI" dirty="0"/>
              <a:t>Principle of Least Resticyive Type of Mental Health Care (focus on community-based health care, alternative tools to manage crisis)</a:t>
            </a:r>
            <a:endParaRPr lang="fr-FR" dirty="0"/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xmlns="" id="{6838308C-A3C7-477C-800A-2586E2DAA16B}"/>
              </a:ext>
            </a:extLst>
          </p:cNvPr>
          <p:cNvSpPr/>
          <p:nvPr/>
        </p:nvSpPr>
        <p:spPr>
          <a:xfrm>
            <a:off x="3616960" y="1920240"/>
            <a:ext cx="4338320" cy="84328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4000" dirty="0">
                <a:solidFill>
                  <a:schemeClr val="accent1"/>
                </a:solidFill>
              </a:rPr>
              <a:t>Some examples</a:t>
            </a:r>
            <a:endParaRPr lang="fr-FR" sz="4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860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E920A26-BF96-418A-8F02-517BF45F2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The present law assessed with WHO checklist on mental health legislation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AAA05784-5266-463B-8696-93F2116B4F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Absence of reference to non discrimination for persons with mental health disorders</a:t>
            </a:r>
          </a:p>
          <a:p>
            <a:r>
              <a:rPr lang="fi-FI" dirty="0"/>
              <a:t>Absence of priority for community-based approach</a:t>
            </a:r>
          </a:p>
          <a:p>
            <a:r>
              <a:rPr lang="fi-FI" dirty="0"/>
              <a:t>No reference to treatments culturally appropriate</a:t>
            </a:r>
          </a:p>
          <a:p>
            <a:r>
              <a:rPr lang="fi-FI" dirty="0"/>
              <a:t>No reference to importance of mental health in primary health care</a:t>
            </a:r>
          </a:p>
          <a:p>
            <a:r>
              <a:rPr lang="fi-FI" dirty="0"/>
              <a:t>No clear sanctions for breach of confidentiality</a:t>
            </a:r>
          </a:p>
          <a:p>
            <a:r>
              <a:rPr lang="fi-FI" dirty="0"/>
              <a:t>No mention of the fact that the labor should be correctly remunerated (and people in mental health hospital should keep their money and the subsidies they receive)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22565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D0AFEA87-57E4-4D2E-98A4-37330E0D7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Continued: what is lacking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00F42BB7-5122-4FF7-BDD5-79C0293F76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Lack of involvement of patients and families in the treatment and rehabilitation</a:t>
            </a:r>
          </a:p>
          <a:p>
            <a:r>
              <a:rPr lang="fi-FI" dirty="0"/>
              <a:t>Lack of involvement of patients’ organizations and families’ organization</a:t>
            </a:r>
          </a:p>
          <a:p>
            <a:r>
              <a:rPr lang="fi-FI" dirty="0"/>
              <a:t>System of advanced directives for patient’s treatment in case of crisis</a:t>
            </a:r>
          </a:p>
          <a:p>
            <a:r>
              <a:rPr lang="fi-FI" dirty="0"/>
              <a:t>Absence of involuntary treatment possibilities in the community</a:t>
            </a:r>
          </a:p>
          <a:p>
            <a:r>
              <a:rPr lang="fi-FI" dirty="0"/>
              <a:t>Clear interdiction of psychosurgery, ECT, sterilization and abortions fo patients with mental health disorders because of MH disorders</a:t>
            </a:r>
          </a:p>
          <a:p>
            <a:r>
              <a:rPr lang="fi-FI" dirty="0"/>
              <a:t>Need of informed consent for research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78957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65F9584-8F3B-4109-BBCC-590CA7F51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Continued</a:t>
            </a:r>
            <a:r>
              <a:rPr lang="fr-FR" dirty="0"/>
              <a:t>: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lacking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25B87DBD-BA4C-48B4-B094-992A7FFD30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Lack of obligations concerning statistics</a:t>
            </a:r>
          </a:p>
          <a:p>
            <a:r>
              <a:rPr lang="fi-FI" dirty="0"/>
              <a:t>Need to push in the legislation for flexibility of working hours for persons with mental health disorders</a:t>
            </a:r>
          </a:p>
          <a:p>
            <a:r>
              <a:rPr lang="fi-FI" dirty="0"/>
              <a:t>Access to disability grants </a:t>
            </a:r>
            <a:r>
              <a:rPr lang="en-US" dirty="0"/>
              <a:t>for persons with mental health disorders</a:t>
            </a:r>
          </a:p>
          <a:p>
            <a:r>
              <a:rPr lang="en-US" dirty="0"/>
              <a:t>Specific premises and community-based services for children and adolescents</a:t>
            </a:r>
          </a:p>
          <a:p>
            <a:r>
              <a:rPr lang="en-US" dirty="0"/>
              <a:t>Penalties and sanctions for offences clearly set in the law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967246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646</Words>
  <Application>Microsoft Office PowerPoint</Application>
  <PresentationFormat>Widescreen</PresentationFormat>
  <Paragraphs>61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Thème Office</vt:lpstr>
      <vt:lpstr>New law on mental health for Georgia</vt:lpstr>
      <vt:lpstr>Why a new law?</vt:lpstr>
      <vt:lpstr>The present law has some internal flaws</vt:lpstr>
      <vt:lpstr>The present law has forgotten some important topics</vt:lpstr>
      <vt:lpstr>A new law based on WHO principles for mental health</vt:lpstr>
      <vt:lpstr>The present law should incorporate WHO 10 basic principles for mental health</vt:lpstr>
      <vt:lpstr>The present law assessed with WHO checklist on mental health legislation</vt:lpstr>
      <vt:lpstr>Continued: what is lacking</vt:lpstr>
      <vt:lpstr>Continued: what is lacking</vt:lpstr>
      <vt:lpstr>A draft new law prepared with local expertise, to be discussed in the ministry</vt:lpstr>
      <vt:lpstr>Process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law on mental health in Georgia</dc:title>
  <dc:creator>Alain Lefebvre</dc:creator>
  <cp:lastModifiedBy>Alain Lefebvre</cp:lastModifiedBy>
  <cp:revision>12</cp:revision>
  <dcterms:created xsi:type="dcterms:W3CDTF">2020-03-11T14:38:42Z</dcterms:created>
  <dcterms:modified xsi:type="dcterms:W3CDTF">2020-04-20T08:37:39Z</dcterms:modified>
</cp:coreProperties>
</file>